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DM Sans Bold Italics" panose="020B0604020202020204" charset="0"/>
      <p:regular r:id="rId22"/>
    </p:embeddedFont>
    <p:embeddedFont>
      <p:font typeface="DM Sans Italics" panose="020B0604020202020204" charset="0"/>
      <p:regular r:id="rId23"/>
    </p:embeddedFont>
    <p:embeddedFont>
      <p:font typeface="Heebo Bold" panose="020B0604020202020204" charset="-79"/>
      <p:regular r:id="rId24"/>
    </p:embeddedFont>
    <p:embeddedFont>
      <p:font typeface="Helios Extended Bold" panose="020B0604020202020204" charset="0"/>
      <p:regular r:id="rId25"/>
    </p:embeddedFont>
    <p:embeddedFont>
      <p:font typeface="Lato" panose="020F0502020204030204" pitchFamily="34" charset="0"/>
      <p:regular r:id="rId26"/>
    </p:embeddedFont>
    <p:embeddedFont>
      <p:font typeface="Lato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4078" y="1326430"/>
            <a:ext cx="21203378" cy="7634140"/>
            <a:chOff x="0" y="0"/>
            <a:chExt cx="112875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00950" y="5495925"/>
            <a:ext cx="3086100" cy="804358"/>
            <a:chOff x="0" y="0"/>
            <a:chExt cx="812800" cy="2118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1847"/>
            </a:xfrm>
            <a:custGeom>
              <a:avLst/>
              <a:gdLst/>
              <a:ahLst/>
              <a:cxnLst/>
              <a:rect l="l" t="t" r="r" b="b"/>
              <a:pathLst>
                <a:path w="812800" h="211847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268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spc="25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Team 11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63378" y="3000375"/>
            <a:ext cx="13761243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OBJECT DETECTION IN UNDERWATER SCENARIOS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58126" y="2257756"/>
            <a:ext cx="1237174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spc="3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CS512L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54553" y="6595558"/>
            <a:ext cx="5378895" cy="204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i="1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A Jyothiraditya -  </a:t>
            </a:r>
            <a:r>
              <a:rPr lang="en-US" sz="2899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CS22B002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i="1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 Akash              -  </a:t>
            </a:r>
            <a:r>
              <a:rPr lang="en-US" sz="2899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CS22B037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i="1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 Dhanush         -  </a:t>
            </a:r>
            <a:r>
              <a:rPr lang="en-US" sz="2899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CS22B053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i="1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Ch Sai Madhav  -  </a:t>
            </a:r>
            <a:r>
              <a:rPr lang="en-US" sz="2899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CS22B060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210" y="7802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09008" y="1766150"/>
            <a:ext cx="9469983" cy="7978461"/>
          </a:xfrm>
          <a:custGeom>
            <a:avLst/>
            <a:gdLst/>
            <a:ahLst/>
            <a:cxnLst/>
            <a:rect l="l" t="t" r="r" b="b"/>
            <a:pathLst>
              <a:path w="9469983" h="7978461">
                <a:moveTo>
                  <a:pt x="0" y="0"/>
                </a:moveTo>
                <a:lnTo>
                  <a:pt x="9469984" y="0"/>
                </a:lnTo>
                <a:lnTo>
                  <a:pt x="9469984" y="7978461"/>
                </a:lnTo>
                <a:lnTo>
                  <a:pt x="0" y="7978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72374" y="761580"/>
            <a:ext cx="9206617" cy="186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1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marL="0" lvl="0" indent="0" algn="l">
              <a:lnSpc>
                <a:spcPts val="7280"/>
              </a:lnSpc>
            </a:pPr>
            <a:endParaRPr lang="en-US" sz="5200" b="1" spc="26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32610" y="932610"/>
            <a:ext cx="248490" cy="2484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383545" y="9496121"/>
            <a:ext cx="248490" cy="2484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59300" y="9371876"/>
            <a:ext cx="248490" cy="24849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210" y="7802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22580" y="2162386"/>
            <a:ext cx="5281074" cy="5050873"/>
          </a:xfrm>
          <a:custGeom>
            <a:avLst/>
            <a:gdLst/>
            <a:ahLst/>
            <a:cxnLst/>
            <a:rect l="l" t="t" r="r" b="b"/>
            <a:pathLst>
              <a:path w="5281074" h="5050873">
                <a:moveTo>
                  <a:pt x="0" y="0"/>
                </a:moveTo>
                <a:lnTo>
                  <a:pt x="5281073" y="0"/>
                </a:lnTo>
                <a:lnTo>
                  <a:pt x="5281073" y="5050873"/>
                </a:lnTo>
                <a:lnTo>
                  <a:pt x="0" y="5050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22580" y="7648742"/>
            <a:ext cx="6213749" cy="2066399"/>
          </a:xfrm>
          <a:custGeom>
            <a:avLst/>
            <a:gdLst/>
            <a:ahLst/>
            <a:cxnLst/>
            <a:rect l="l" t="t" r="r" b="b"/>
            <a:pathLst>
              <a:path w="6213749" h="2066399">
                <a:moveTo>
                  <a:pt x="0" y="0"/>
                </a:moveTo>
                <a:lnTo>
                  <a:pt x="6213749" y="0"/>
                </a:lnTo>
                <a:lnTo>
                  <a:pt x="6213749" y="2066399"/>
                </a:lnTo>
                <a:lnTo>
                  <a:pt x="0" y="206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17130" y="1003469"/>
            <a:ext cx="9206617" cy="186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1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marL="0" lvl="0" indent="0" algn="l">
              <a:lnSpc>
                <a:spcPts val="7280"/>
              </a:lnSpc>
            </a:pPr>
            <a:endParaRPr lang="en-US" sz="5200" b="1" spc="26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70598" y="3621196"/>
            <a:ext cx="8499682" cy="426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 b="1" u="none" strike="noStrike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Problem: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Underwater images are complicated — things look blurry, tiny, and often mix with the background.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original C2f wasn’t good at looking at these tricky details at different scales (sizes).</a:t>
            </a:r>
          </a:p>
          <a:p>
            <a:pPr algn="l">
              <a:lnSpc>
                <a:spcPts val="3360"/>
              </a:lnSpc>
            </a:pPr>
            <a:endParaRPr lang="en-US" sz="2100" u="none" strike="noStrike" spc="21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679"/>
              </a:lnSpc>
            </a:pPr>
            <a:r>
              <a:rPr lang="en-US" sz="2299" b="1" u="none" strike="noStrike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DWR helps the model see both small and large details at the same time by using different sized filters (called dilated convolutions).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7130" y="2447458"/>
            <a:ext cx="8499682" cy="4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</a:pPr>
            <a:r>
              <a:rPr lang="en-US" sz="2899" b="1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C2F-DWR MODULE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210" y="7802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20832" y="1671199"/>
            <a:ext cx="4554219" cy="5589269"/>
          </a:xfrm>
          <a:custGeom>
            <a:avLst/>
            <a:gdLst/>
            <a:ahLst/>
            <a:cxnLst/>
            <a:rect l="l" t="t" r="r" b="b"/>
            <a:pathLst>
              <a:path w="4554219" h="5589269">
                <a:moveTo>
                  <a:pt x="0" y="0"/>
                </a:moveTo>
                <a:lnTo>
                  <a:pt x="4554219" y="0"/>
                </a:lnTo>
                <a:lnTo>
                  <a:pt x="4554219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75840" y="7513097"/>
            <a:ext cx="6435552" cy="2303553"/>
          </a:xfrm>
          <a:custGeom>
            <a:avLst/>
            <a:gdLst/>
            <a:ahLst/>
            <a:cxnLst/>
            <a:rect l="l" t="t" r="r" b="b"/>
            <a:pathLst>
              <a:path w="6435552" h="2303553">
                <a:moveTo>
                  <a:pt x="0" y="0"/>
                </a:moveTo>
                <a:lnTo>
                  <a:pt x="6435552" y="0"/>
                </a:lnTo>
                <a:lnTo>
                  <a:pt x="6435552" y="2303554"/>
                </a:lnTo>
                <a:lnTo>
                  <a:pt x="0" y="2303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17130" y="1003469"/>
            <a:ext cx="9206617" cy="186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1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marL="0" lvl="0" indent="0" algn="l">
              <a:lnSpc>
                <a:spcPts val="7280"/>
              </a:lnSpc>
            </a:pPr>
            <a:endParaRPr lang="en-US" sz="5200" b="1" spc="26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70598" y="3312160"/>
            <a:ext cx="8499682" cy="594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 b="1" u="none" strike="noStrike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Problem: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 YOLOv8, SPPF uses max-pooling, which only keeps the strongest signals and throws away the rest.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But in underwater images, those "weaker signals" might be important (like the edges of a seaweed or the tentacles of an octopus).</a:t>
            </a:r>
          </a:p>
          <a:p>
            <a:pPr algn="l">
              <a:lnSpc>
                <a:spcPts val="3360"/>
              </a:lnSpc>
            </a:pPr>
            <a:endParaRPr lang="en-US" sz="2100" u="none" strike="noStrike" spc="21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679"/>
              </a:lnSpc>
            </a:pPr>
            <a:r>
              <a:rPr lang="en-US" sz="2299" b="1" u="none" strike="noStrike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LSKA is a smart attention module — it tells the model where to look in the image.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looks at long-range dependencies (relationships between distant parts of the image).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keeps more details by using smarter filtering (instead of just picking the strongest signal).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7130" y="2447458"/>
            <a:ext cx="8499682" cy="4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</a:pPr>
            <a:r>
              <a:rPr lang="en-US" sz="2899" b="1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SPPF-LSKA MODULE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210" y="7802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52711" y="2715428"/>
            <a:ext cx="6546276" cy="4046263"/>
          </a:xfrm>
          <a:custGeom>
            <a:avLst/>
            <a:gdLst/>
            <a:ahLst/>
            <a:cxnLst/>
            <a:rect l="l" t="t" r="r" b="b"/>
            <a:pathLst>
              <a:path w="6546276" h="4046263">
                <a:moveTo>
                  <a:pt x="0" y="0"/>
                </a:moveTo>
                <a:lnTo>
                  <a:pt x="6546277" y="0"/>
                </a:lnTo>
                <a:lnTo>
                  <a:pt x="6546277" y="4046263"/>
                </a:lnTo>
                <a:lnTo>
                  <a:pt x="0" y="4046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72555" y="7200845"/>
            <a:ext cx="6306589" cy="2327935"/>
          </a:xfrm>
          <a:custGeom>
            <a:avLst/>
            <a:gdLst/>
            <a:ahLst/>
            <a:cxnLst/>
            <a:rect l="l" t="t" r="r" b="b"/>
            <a:pathLst>
              <a:path w="6306589" h="2327935">
                <a:moveTo>
                  <a:pt x="0" y="0"/>
                </a:moveTo>
                <a:lnTo>
                  <a:pt x="6306589" y="0"/>
                </a:lnTo>
                <a:lnTo>
                  <a:pt x="6306589" y="2327935"/>
                </a:lnTo>
                <a:lnTo>
                  <a:pt x="0" y="2327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17130" y="1003469"/>
            <a:ext cx="9206617" cy="186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1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marL="0" lvl="0" indent="0" algn="l">
              <a:lnSpc>
                <a:spcPts val="7280"/>
              </a:lnSpc>
            </a:pPr>
            <a:endParaRPr lang="en-US" sz="5200" b="1" spc="26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70598" y="3312160"/>
            <a:ext cx="8499682" cy="594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 b="1" u="none" strike="noStrike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Problem: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original head had two separate branches — one for finding objects and one for classifying them.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These two branches had separate weights (parameters), which makes the model bigger and slower.</a:t>
            </a:r>
          </a:p>
          <a:p>
            <a:pPr algn="l">
              <a:lnSpc>
                <a:spcPts val="3360"/>
              </a:lnSpc>
            </a:pPr>
            <a:endParaRPr lang="en-US" sz="2100" u="none" strike="noStrike" spc="21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679"/>
              </a:lnSpc>
            </a:pPr>
            <a:r>
              <a:rPr lang="en-US" sz="2299" b="1" u="none" strike="noStrike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RepConv is like having multiple small paths during training (to learn better), and then merging them into one fast path during testing.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keeps learning powerful patterns but runs faster during real-world use.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Also, the two branches now share parameters, which reduces memory and speeds up detection.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7130" y="2447458"/>
            <a:ext cx="8499682" cy="4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</a:pPr>
            <a:r>
              <a:rPr lang="en-US" sz="2899" b="1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REPHEAD WITH REPCONV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210" y="7802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23748" y="2661470"/>
            <a:ext cx="6305926" cy="6177730"/>
          </a:xfrm>
          <a:custGeom>
            <a:avLst/>
            <a:gdLst/>
            <a:ahLst/>
            <a:cxnLst/>
            <a:rect l="l" t="t" r="r" b="b"/>
            <a:pathLst>
              <a:path w="6305926" h="6177730">
                <a:moveTo>
                  <a:pt x="0" y="0"/>
                </a:moveTo>
                <a:lnTo>
                  <a:pt x="6305926" y="0"/>
                </a:lnTo>
                <a:lnTo>
                  <a:pt x="6305926" y="6177730"/>
                </a:lnTo>
                <a:lnTo>
                  <a:pt x="0" y="6177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68" r="-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7130" y="1003469"/>
            <a:ext cx="9206617" cy="186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1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PROPOSED METHOD</a:t>
            </a:r>
          </a:p>
          <a:p>
            <a:pPr marL="0" lvl="0" indent="0" algn="l">
              <a:lnSpc>
                <a:spcPts val="7280"/>
              </a:lnSpc>
            </a:pPr>
            <a:endParaRPr lang="en-US" sz="5200" b="1" spc="26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70598" y="3312160"/>
            <a:ext cx="8499682" cy="55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 b="1" u="none" strike="noStrike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Problem: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Standard IoU (Intersection over Union) doesn't always give enough feedback when the box is a little off.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doesn’t adapt well to different object sizes, especially when targets are tiny or unclear.</a:t>
            </a:r>
          </a:p>
          <a:p>
            <a:pPr algn="l">
              <a:lnSpc>
                <a:spcPts val="3360"/>
              </a:lnSpc>
            </a:pPr>
            <a:endParaRPr lang="en-US" sz="2100" u="none" strike="noStrike" spc="21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679"/>
              </a:lnSpc>
            </a:pPr>
            <a:r>
              <a:rPr lang="en-US" sz="2299" b="1" u="none" strike="noStrike" spc="2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uses auxiliary (helper) bounding boxes — boxes inside the real one — to give better feedback during learning.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If the model’s prediction is close to the helper box, it gets a smaller penalty, and it learns faster.</a:t>
            </a:r>
          </a:p>
          <a:p>
            <a:pPr marL="453390" lvl="1" indent="-226695" algn="l">
              <a:lnSpc>
                <a:spcPts val="3360"/>
              </a:lnSpc>
              <a:buFont typeface="Arial"/>
              <a:buChar char="•"/>
            </a:pPr>
            <a:r>
              <a:rPr lang="en-US" sz="2100" u="none" strike="noStrike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also adjusts the “punishment” based on object size — small objects are handled more carefully.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7130" y="2447458"/>
            <a:ext cx="8499682" cy="4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</a:pPr>
            <a:r>
              <a:rPr lang="en-US" sz="2899" b="1" spc="28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INNER-SIOU LOSS FUNCTION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287" y="925830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56224" y="789698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753449" y="4172446"/>
            <a:ext cx="8218540" cy="5106073"/>
          </a:xfrm>
          <a:custGeom>
            <a:avLst/>
            <a:gdLst/>
            <a:ahLst/>
            <a:cxnLst/>
            <a:rect l="l" t="t" r="r" b="b"/>
            <a:pathLst>
              <a:path w="8218540" h="5106073">
                <a:moveTo>
                  <a:pt x="0" y="0"/>
                </a:moveTo>
                <a:lnTo>
                  <a:pt x="8218540" y="0"/>
                </a:lnTo>
                <a:lnTo>
                  <a:pt x="8218540" y="5106073"/>
                </a:lnTo>
                <a:lnTo>
                  <a:pt x="0" y="5106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490787"/>
            <a:ext cx="887794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DATASET - URPC2021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776" y="866775"/>
            <a:ext cx="1245871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RESULTS AND METRICS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8782" y="3081337"/>
            <a:ext cx="1530787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839"/>
              </a:lnSpc>
              <a:buFont typeface="Arial"/>
              <a:buChar char="•"/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6575 images of marine life (echinus, holothurian, scallop, starfish, water weeds)</a:t>
            </a:r>
          </a:p>
          <a:p>
            <a:pPr marL="518158" lvl="1" indent="-259079" algn="l">
              <a:lnSpc>
                <a:spcPts val="3839"/>
              </a:lnSpc>
              <a:buFont typeface="Arial"/>
              <a:buChar char="•"/>
            </a:pPr>
            <a:r>
              <a:rPr lang="en-US" sz="2399" u="none" strike="noStrike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dataset is randomly divided into training, validation, and test sets in a ratio of 7:2:1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287" y="925830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56224" y="789698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7971" y="4596806"/>
            <a:ext cx="8791133" cy="3244608"/>
          </a:xfrm>
          <a:custGeom>
            <a:avLst/>
            <a:gdLst/>
            <a:ahLst/>
            <a:cxnLst/>
            <a:rect l="l" t="t" r="r" b="b"/>
            <a:pathLst>
              <a:path w="8791133" h="3244608">
                <a:moveTo>
                  <a:pt x="0" y="0"/>
                </a:moveTo>
                <a:lnTo>
                  <a:pt x="8791133" y="0"/>
                </a:lnTo>
                <a:lnTo>
                  <a:pt x="8791133" y="3244608"/>
                </a:lnTo>
                <a:lnTo>
                  <a:pt x="0" y="324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80935" y="3726974"/>
            <a:ext cx="6102624" cy="5779815"/>
          </a:xfrm>
          <a:custGeom>
            <a:avLst/>
            <a:gdLst/>
            <a:ahLst/>
            <a:cxnLst/>
            <a:rect l="l" t="t" r="r" b="b"/>
            <a:pathLst>
              <a:path w="6102624" h="5779815">
                <a:moveTo>
                  <a:pt x="0" y="0"/>
                </a:moveTo>
                <a:lnTo>
                  <a:pt x="6102624" y="0"/>
                </a:lnTo>
                <a:lnTo>
                  <a:pt x="6102624" y="5779816"/>
                </a:lnTo>
                <a:lnTo>
                  <a:pt x="0" y="577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490787"/>
            <a:ext cx="887794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METRICS USED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1776" y="866775"/>
            <a:ext cx="1245871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RESULTS AND METRICS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8782" y="3081337"/>
            <a:ext cx="15307874" cy="47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Precision, Recall, mAP@0.5, mAP@0.5:0.95, FLOPs, Par</a:t>
            </a:r>
            <a:r>
              <a:rPr lang="en-US" sz="2499" u="none" strike="noStrike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ameters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287" y="925830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56224" y="789698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31776" y="3595687"/>
            <a:ext cx="17016725" cy="5232643"/>
          </a:xfrm>
          <a:custGeom>
            <a:avLst/>
            <a:gdLst/>
            <a:ahLst/>
            <a:cxnLst/>
            <a:rect l="l" t="t" r="r" b="b"/>
            <a:pathLst>
              <a:path w="17016725" h="5232643">
                <a:moveTo>
                  <a:pt x="0" y="0"/>
                </a:moveTo>
                <a:lnTo>
                  <a:pt x="17016725" y="0"/>
                </a:lnTo>
                <a:lnTo>
                  <a:pt x="17016725" y="5232643"/>
                </a:lnTo>
                <a:lnTo>
                  <a:pt x="0" y="5232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490787"/>
            <a:ext cx="887794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PERFORMANCE COMPARISON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776" y="866775"/>
            <a:ext cx="1245871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RESULTS AND METRICS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287" y="925830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56224" y="789698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87204" y="3754954"/>
            <a:ext cx="15493161" cy="5751836"/>
          </a:xfrm>
          <a:custGeom>
            <a:avLst/>
            <a:gdLst/>
            <a:ahLst/>
            <a:cxnLst/>
            <a:rect l="l" t="t" r="r" b="b"/>
            <a:pathLst>
              <a:path w="15493161" h="5751836">
                <a:moveTo>
                  <a:pt x="0" y="0"/>
                </a:moveTo>
                <a:lnTo>
                  <a:pt x="15493161" y="0"/>
                </a:lnTo>
                <a:lnTo>
                  <a:pt x="15493161" y="5751836"/>
                </a:lnTo>
                <a:lnTo>
                  <a:pt x="0" y="575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17463" y="1899952"/>
            <a:ext cx="7962902" cy="1743645"/>
          </a:xfrm>
          <a:custGeom>
            <a:avLst/>
            <a:gdLst/>
            <a:ahLst/>
            <a:cxnLst/>
            <a:rect l="l" t="t" r="r" b="b"/>
            <a:pathLst>
              <a:path w="7962902" h="1743645">
                <a:moveTo>
                  <a:pt x="0" y="0"/>
                </a:moveTo>
                <a:lnTo>
                  <a:pt x="7962902" y="0"/>
                </a:lnTo>
                <a:lnTo>
                  <a:pt x="7962902" y="1743645"/>
                </a:lnTo>
                <a:lnTo>
                  <a:pt x="0" y="1743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957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490787"/>
            <a:ext cx="887794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PERFORMANCE COMPARISON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1776" y="866775"/>
            <a:ext cx="1245871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RESULTS AND METRICS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08186" y="1326430"/>
            <a:ext cx="21996186" cy="7634140"/>
            <a:chOff x="0" y="0"/>
            <a:chExt cx="117095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957" cy="406400"/>
            </a:xfrm>
            <a:custGeom>
              <a:avLst/>
              <a:gdLst/>
              <a:ahLst/>
              <a:cxnLst/>
              <a:rect l="l" t="t" r="r" b="b"/>
              <a:pathLst>
                <a:path w="1170957" h="406400">
                  <a:moveTo>
                    <a:pt x="967757" y="0"/>
                  </a:moveTo>
                  <a:cubicBezTo>
                    <a:pt x="1079981" y="0"/>
                    <a:pt x="1170957" y="90976"/>
                    <a:pt x="1170957" y="203200"/>
                  </a:cubicBezTo>
                  <a:cubicBezTo>
                    <a:pt x="1170957" y="315424"/>
                    <a:pt x="1079981" y="406400"/>
                    <a:pt x="9677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7095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9470" y="1654896"/>
            <a:ext cx="1552906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9470" y="3140796"/>
            <a:ext cx="1552906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YOLOv8-UC is more suitable for underwater object detection than baseline YOLOv8n, showing both accuracy and computational efficiency improvements.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81749" y="4761800"/>
            <a:ext cx="15529061" cy="94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</a:pPr>
            <a:r>
              <a:rPr lang="en-US" sz="5200" b="1" spc="26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TASK DIVISION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34406" y="6104190"/>
            <a:ext cx="10547104" cy="204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 Jyothiraditya   -  </a:t>
            </a: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Architecture Setup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 Akash              -  </a:t>
            </a: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Preprocessing &amp; Dataset Handling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 Dhanush         - </a:t>
            </a: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Training &amp; Loss Function Integration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Ch Sai Madhav   -  </a:t>
            </a:r>
            <a:r>
              <a:rPr lang="en-US" sz="2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Evaluation, Visualization &amp; Comparison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2226" y="945354"/>
            <a:ext cx="14523548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AGENDA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82226" y="2814692"/>
            <a:ext cx="4775418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00203" y="4650981"/>
            <a:ext cx="4775418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82226" y="4650981"/>
            <a:ext cx="4775418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00203" y="6487270"/>
            <a:ext cx="4775418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2226" y="6490434"/>
            <a:ext cx="4775418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226" y="3960164"/>
            <a:ext cx="47754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00203" y="5796453"/>
            <a:ext cx="47754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RESULTS AND METRICS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2226" y="5796453"/>
            <a:ext cx="47754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LITERATURE SURVEY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2226" y="7635906"/>
            <a:ext cx="47754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CHALLENGES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00203" y="2814692"/>
            <a:ext cx="4775418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00203" y="3960164"/>
            <a:ext cx="47754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PROPOSED METHOD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0203" y="7616983"/>
            <a:ext cx="47754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</a:pPr>
            <a:r>
              <a:rPr lang="en-US" sz="2299" b="1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CONCLUSION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086851" y="3344959"/>
            <a:ext cx="28575" cy="4319460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7259300" y="9258300"/>
            <a:ext cx="248490" cy="2484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0210" y="780210"/>
            <a:ext cx="248490" cy="24849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4078" y="1326430"/>
            <a:ext cx="21203378" cy="7634140"/>
            <a:chOff x="0" y="0"/>
            <a:chExt cx="112875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58126" y="3679256"/>
            <a:ext cx="12371749" cy="206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238"/>
              </a:lnSpc>
            </a:pPr>
            <a:r>
              <a:rPr lang="en-US" sz="11598" b="1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00950" y="6029731"/>
            <a:ext cx="3086100" cy="804358"/>
            <a:chOff x="0" y="0"/>
            <a:chExt cx="812800" cy="2118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11847"/>
            </a:xfrm>
            <a:custGeom>
              <a:avLst/>
              <a:gdLst/>
              <a:ahLst/>
              <a:cxnLst/>
              <a:rect l="l" t="t" r="r" b="b"/>
              <a:pathLst>
                <a:path w="812800" h="211847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268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spc="25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Team 11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1033463" y="0"/>
            <a:ext cx="0" cy="3334176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79470" y="1353860"/>
            <a:ext cx="15529061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 dirty="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5429" y="2464226"/>
            <a:ext cx="1501714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study focuses on detecting and classifying objects in underwater environments using computer vision techniques.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9470" y="4353735"/>
            <a:ext cx="1552906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MOTIVATION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71917" y="5591175"/>
            <a:ext cx="14344166" cy="311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Underwater exploration (e.g., marine life monitoring, archaeology, infrastructure inspection) needs accurate visual detection.</a:t>
            </a:r>
          </a:p>
          <a:p>
            <a:pPr marL="561337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Challenging conditions like low visibility, light scattering, turbidity, and occlusion affect detection quality.</a:t>
            </a:r>
          </a:p>
          <a:p>
            <a:pPr marL="561337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Boosting automation for AUVs (Autonomous Underwater Vehicles) in navigation and object interaction.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1033463" y="0"/>
            <a:ext cx="0" cy="3334176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66758" y="4272051"/>
            <a:ext cx="5203500" cy="2556219"/>
          </a:xfrm>
          <a:custGeom>
            <a:avLst/>
            <a:gdLst/>
            <a:ahLst/>
            <a:cxnLst/>
            <a:rect l="l" t="t" r="r" b="b"/>
            <a:pathLst>
              <a:path w="5203500" h="2556219">
                <a:moveTo>
                  <a:pt x="0" y="0"/>
                </a:moveTo>
                <a:lnTo>
                  <a:pt x="5203499" y="0"/>
                </a:lnTo>
                <a:lnTo>
                  <a:pt x="5203499" y="2556219"/>
                </a:lnTo>
                <a:lnTo>
                  <a:pt x="0" y="2556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65635" y="4272051"/>
            <a:ext cx="5074380" cy="2556219"/>
          </a:xfrm>
          <a:custGeom>
            <a:avLst/>
            <a:gdLst/>
            <a:ahLst/>
            <a:cxnLst/>
            <a:rect l="l" t="t" r="r" b="b"/>
            <a:pathLst>
              <a:path w="5074380" h="2556219">
                <a:moveTo>
                  <a:pt x="0" y="0"/>
                </a:moveTo>
                <a:lnTo>
                  <a:pt x="5074380" y="0"/>
                </a:lnTo>
                <a:lnTo>
                  <a:pt x="5074380" y="2556219"/>
                </a:lnTo>
                <a:lnTo>
                  <a:pt x="0" y="255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35393" y="4272051"/>
            <a:ext cx="4775418" cy="2662295"/>
          </a:xfrm>
          <a:custGeom>
            <a:avLst/>
            <a:gdLst/>
            <a:ahLst/>
            <a:cxnLst/>
            <a:rect l="l" t="t" r="r" b="b"/>
            <a:pathLst>
              <a:path w="4775418" h="2662295">
                <a:moveTo>
                  <a:pt x="0" y="0"/>
                </a:moveTo>
                <a:lnTo>
                  <a:pt x="4775417" y="0"/>
                </a:lnTo>
                <a:lnTo>
                  <a:pt x="4775417" y="2662295"/>
                </a:lnTo>
                <a:lnTo>
                  <a:pt x="0" y="2662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78805" y="885825"/>
            <a:ext cx="15529061" cy="100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</a:pPr>
            <a:r>
              <a:rPr lang="en-US" sz="5700" b="1" spc="28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CHALLENGES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3170" y="3162726"/>
            <a:ext cx="3926687" cy="117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9"/>
              </a:lnSpc>
            </a:pPr>
            <a:r>
              <a:rPr lang="en-US" sz="6578" b="1" spc="328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8805" y="2047953"/>
            <a:ext cx="15529061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study focuses on detecting and classifying objects in underwater environments using computer vision techniques.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8805" y="7231516"/>
            <a:ext cx="47754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</a:pPr>
            <a:r>
              <a:rPr lang="en-US" sz="2299" b="1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LOW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5627" y="7231516"/>
            <a:ext cx="47754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</a:pPr>
            <a:r>
              <a:rPr lang="en-US" sz="2299" b="1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REAL TIME CONSTRAINTS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31119" y="7231516"/>
            <a:ext cx="47754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</a:pPr>
            <a:r>
              <a:rPr lang="en-US" sz="2299" b="1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HIGH FALSE POSITIVE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0799" y="7767261"/>
            <a:ext cx="4775418" cy="173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Low accuracy due to light scattering, attenuation, and small/blurred targets.</a:t>
            </a:r>
          </a:p>
          <a:p>
            <a:pPr marL="0" lvl="0" indent="0" algn="ctr">
              <a:lnSpc>
                <a:spcPts val="3519"/>
              </a:lnSpc>
            </a:pPr>
            <a:endParaRPr lang="en-US" sz="2199" spc="21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56291" y="7763011"/>
            <a:ext cx="4775418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computational load in underwater environments.</a:t>
            </a:r>
          </a:p>
          <a:p>
            <a:pPr marL="0" lvl="0" indent="0" algn="ctr">
              <a:lnSpc>
                <a:spcPts val="3519"/>
              </a:lnSpc>
            </a:pPr>
            <a:endParaRPr lang="en-US" sz="2199" spc="21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33113" y="7767261"/>
            <a:ext cx="4775418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false positive rate in deep models due to color similarity in underwater scenes.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55485" y="3162726"/>
            <a:ext cx="3926687" cy="117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9"/>
              </a:lnSpc>
            </a:pPr>
            <a:r>
              <a:rPr lang="en-US" sz="6578" b="1" spc="328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39481" y="3162726"/>
            <a:ext cx="3926687" cy="117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9"/>
              </a:lnSpc>
            </a:pPr>
            <a:r>
              <a:rPr lang="en-US" sz="6578" b="1" spc="328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7426" y="390105"/>
            <a:ext cx="0" cy="3768928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348194" y="9648405"/>
            <a:ext cx="248490" cy="2484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69711" y="1086241"/>
            <a:ext cx="1059446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LITERATURE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6084" y="4348175"/>
            <a:ext cx="14614097" cy="311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b="1" spc="25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Traditional Methods</a:t>
            </a: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Handcrafted features + sliding windows → slow, less accurate.</a:t>
            </a:r>
          </a:p>
          <a:p>
            <a:pPr marL="561337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b="1" spc="25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Deep Learning Approaches</a:t>
            </a: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marL="1122675" lvl="2" indent="-374225" algn="l">
              <a:lnSpc>
                <a:spcPts val="4159"/>
              </a:lnSpc>
              <a:buFont typeface="Arial"/>
              <a:buChar char="⚬"/>
            </a:pPr>
            <a:r>
              <a:rPr lang="en-US" sz="2599" b="1" spc="25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Two-stage</a:t>
            </a: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(e.g., Faster R-CNN): High accuracy, low speed.</a:t>
            </a:r>
          </a:p>
          <a:p>
            <a:pPr marL="1122675" lvl="2" indent="-374225" algn="l">
              <a:lnSpc>
                <a:spcPts val="4159"/>
              </a:lnSpc>
              <a:buFont typeface="Arial"/>
              <a:buChar char="⚬"/>
            </a:pPr>
            <a:r>
              <a:rPr lang="en-US" sz="2599" b="1" spc="25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Single-stage</a:t>
            </a: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(e.g., YOLO, SSD): Fast, sui</a:t>
            </a:r>
            <a:r>
              <a:rPr lang="en-US" sz="2599" u="none" strike="noStrike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table for real-time underwater tasks.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6084" y="3088493"/>
            <a:ext cx="8305205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30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Traditional vs. Deep Learning Methods: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010810" y="9258300"/>
            <a:ext cx="248490" cy="2484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320089" y="3038807"/>
            <a:ext cx="9647822" cy="5330422"/>
          </a:xfrm>
          <a:custGeom>
            <a:avLst/>
            <a:gdLst/>
            <a:ahLst/>
            <a:cxnLst/>
            <a:rect l="l" t="t" r="r" b="b"/>
            <a:pathLst>
              <a:path w="9647822" h="5330422">
                <a:moveTo>
                  <a:pt x="0" y="0"/>
                </a:moveTo>
                <a:lnTo>
                  <a:pt x="9647822" y="0"/>
                </a:lnTo>
                <a:lnTo>
                  <a:pt x="9647822" y="5330422"/>
                </a:lnTo>
                <a:lnTo>
                  <a:pt x="0" y="533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32327" y="696135"/>
            <a:ext cx="1059446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LITERATURE REVIEW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9494" y="8695690"/>
            <a:ext cx="11537767" cy="10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Hybrid Dilated CNN in Faster R-CNN for small targets.</a:t>
            </a:r>
          </a:p>
          <a:p>
            <a:pPr marL="561337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u="none" strike="noStrike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replaces the VGG16 network in Faster R-CNN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0332" y="2107896"/>
            <a:ext cx="7324844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ctr">
              <a:lnSpc>
                <a:spcPts val="4339"/>
              </a:lnSpc>
              <a:spcBef>
                <a:spcPct val="0"/>
              </a:spcBef>
              <a:buAutoNum type="arabicPeriod"/>
            </a:pPr>
            <a:r>
              <a:rPr lang="en-US" sz="3099" b="1" spc="30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Faster R-CNN for small targets: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010810" y="9258300"/>
            <a:ext cx="248490" cy="2484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900856" y="2931368"/>
            <a:ext cx="8486288" cy="5547911"/>
          </a:xfrm>
          <a:custGeom>
            <a:avLst/>
            <a:gdLst/>
            <a:ahLst/>
            <a:cxnLst/>
            <a:rect l="l" t="t" r="r" b="b"/>
            <a:pathLst>
              <a:path w="8486288" h="5547911">
                <a:moveTo>
                  <a:pt x="0" y="0"/>
                </a:moveTo>
                <a:lnTo>
                  <a:pt x="8486288" y="0"/>
                </a:lnTo>
                <a:lnTo>
                  <a:pt x="8486288" y="5547911"/>
                </a:lnTo>
                <a:lnTo>
                  <a:pt x="0" y="5547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59494" y="8695690"/>
            <a:ext cx="13707328" cy="10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composite enhanced YOLO-based underwater target detection model, CEH-YOLO, which incorporates High-order Deformable Attention (HDA).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889" y="2079321"/>
            <a:ext cx="11660053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30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2. CEH-YOLO with High-order Deformable Attention: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2327" y="696135"/>
            <a:ext cx="1059446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LITERATURE 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010810" y="9258300"/>
            <a:ext cx="248490" cy="2484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93371" y="3273426"/>
            <a:ext cx="11301259" cy="4026074"/>
          </a:xfrm>
          <a:custGeom>
            <a:avLst/>
            <a:gdLst/>
            <a:ahLst/>
            <a:cxnLst/>
            <a:rect l="l" t="t" r="r" b="b"/>
            <a:pathLst>
              <a:path w="11301259" h="4026074">
                <a:moveTo>
                  <a:pt x="0" y="0"/>
                </a:moveTo>
                <a:lnTo>
                  <a:pt x="11301258" y="0"/>
                </a:lnTo>
                <a:lnTo>
                  <a:pt x="11301258" y="4026073"/>
                </a:lnTo>
                <a:lnTo>
                  <a:pt x="0" y="4026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0100" y="7566199"/>
            <a:ext cx="13707328" cy="206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spc="2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 Deformable Convolutional Network (DCN) into the backbone network of YOLOv7 and added Contextual Transformer 3, enhancing the model’s ability to perceive image details and improving the average precision by 2.8% on the URPC dataset.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889" y="2079321"/>
            <a:ext cx="11976955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30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3. YOLOv7 + Contextual Transformer for detail capture: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2327" y="696135"/>
            <a:ext cx="1059446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LITERATURE REVIEW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w="57150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010810" y="9258300"/>
            <a:ext cx="248490" cy="2484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0100" y="2440939"/>
            <a:ext cx="11976955" cy="27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 spc="30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Identified Gaps</a:t>
            </a:r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Poor handling of multi-scale features.</a:t>
            </a:r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Redundant parameters in detection heads.</a:t>
            </a:r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Difficulty detecting small/fuzzy underwater targets.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30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32327" y="696135"/>
            <a:ext cx="1059446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LITERATURE REVIEW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0100" y="5076825"/>
            <a:ext cx="11976955" cy="378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 spc="30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Motivation for YOLOv8-UC</a:t>
            </a:r>
          </a:p>
          <a:p>
            <a:pPr marL="669285" lvl="1" indent="-334642" algn="just">
              <a:lnSpc>
                <a:spcPts val="4339"/>
              </a:lnSpc>
              <a:buFont typeface="Arial"/>
              <a:buChar char="•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Need for a model with:</a:t>
            </a:r>
          </a:p>
          <a:p>
            <a:pPr marL="1338569" lvl="2" indent="-446190" algn="just">
              <a:lnSpc>
                <a:spcPts val="4339"/>
              </a:lnSpc>
              <a:buFont typeface="Arial"/>
              <a:buChar char="⚬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Higher accuracy</a:t>
            </a:r>
          </a:p>
          <a:p>
            <a:pPr marL="1338569" lvl="2" indent="-446190" algn="just">
              <a:lnSpc>
                <a:spcPts val="4339"/>
              </a:lnSpc>
              <a:buFont typeface="Arial"/>
              <a:buChar char="⚬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Better feature extraction</a:t>
            </a:r>
          </a:p>
          <a:p>
            <a:pPr marL="1338569" lvl="2" indent="-446190" algn="just">
              <a:lnSpc>
                <a:spcPts val="4339"/>
              </a:lnSpc>
              <a:buFont typeface="Arial"/>
              <a:buChar char="⚬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Faster convergence</a:t>
            </a:r>
          </a:p>
          <a:p>
            <a:pPr marL="1338569" lvl="2" indent="-446190" algn="just">
              <a:lnSpc>
                <a:spcPts val="4339"/>
              </a:lnSpc>
              <a:buFont typeface="Arial"/>
              <a:buChar char="⚬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Lower computational cost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 spc="30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</Words>
  <Application>Microsoft Office PowerPoint</Application>
  <PresentationFormat>Custom</PresentationFormat>
  <Paragraphs>123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DM Sans Bold Italics</vt:lpstr>
      <vt:lpstr>Lato Bold</vt:lpstr>
      <vt:lpstr>Arial</vt:lpstr>
      <vt:lpstr>Lato</vt:lpstr>
      <vt:lpstr>Calibri</vt:lpstr>
      <vt:lpstr>Helios Extended Bold</vt:lpstr>
      <vt:lpstr>Heebo Bold</vt:lpstr>
      <vt:lpstr>DM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Project PPT1_Team11</dc:title>
  <cp:lastModifiedBy>Akash Madugundi</cp:lastModifiedBy>
  <cp:revision>1</cp:revision>
  <dcterms:created xsi:type="dcterms:W3CDTF">2006-08-16T00:00:00Z</dcterms:created>
  <dcterms:modified xsi:type="dcterms:W3CDTF">2025-05-01T15:13:14Z</dcterms:modified>
  <dc:identifier>DAGknepLWNI</dc:identifier>
</cp:coreProperties>
</file>